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73" r:id="rId88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88" Type="http://schemas.openxmlformats.org/officeDocument/2006/relationships/slide" Target="slides/slide18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0" name="Shape 3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1" name="Google Shape;371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12" name="Google Shape;3712;p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8.xml"/></Relationships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3" name="Shape 3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4" name="Google Shape;3714;p574"/>
          <p:cNvSpPr txBox="1"/>
          <p:nvPr>
            <p:ph type="title"/>
          </p:nvPr>
        </p:nvSpPr>
        <p:spPr>
          <a:xfrm>
            <a:off x="859154" y="371602"/>
            <a:ext cx="7324200" cy="4578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CN"/>
              <a:t>Theme 1: New directions over applications</a:t>
            </a:r>
            <a:endParaRPr/>
          </a:p>
        </p:txBody>
      </p:sp>
      <p:sp>
        <p:nvSpPr>
          <p:cNvPr id="3715" name="Google Shape;3715;p574"/>
          <p:cNvSpPr txBox="1"/>
          <p:nvPr>
            <p:ph idx="12" type="sldNum"/>
          </p:nvPr>
        </p:nvSpPr>
        <p:spPr>
          <a:xfrm>
            <a:off x="0" y="4816340"/>
            <a:ext cx="157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25">
            <a:spAutoFit/>
          </a:bodyPr>
          <a:lstStyle/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716" name="Google Shape;3716;p574"/>
          <p:cNvSpPr txBox="1"/>
          <p:nvPr/>
        </p:nvSpPr>
        <p:spPr>
          <a:xfrm>
            <a:off x="859154" y="1033652"/>
            <a:ext cx="6945300" cy="27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475">
            <a:spAutoFit/>
          </a:bodyPr>
          <a:lstStyle/>
          <a:p>
            <a:pPr indent="-209550" lvl="0" marL="215900" marR="0" rtl="0" algn="just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>
                <a:srgbClr val="003459"/>
              </a:buClr>
              <a:buSzPts val="2100"/>
              <a:buFont typeface="Arial"/>
              <a:buChar char="•"/>
            </a:pPr>
            <a:r>
              <a:rPr b="0" i="0" lang="zh-CN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rPr>
              <a:t>The literature of DCMs has primarily focused on creating 	new models, incorporating new data, or developing new 	methods for evaluating model performance</a:t>
            </a:r>
            <a:endParaRPr b="0" i="0" sz="21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27000" lvl="1" marL="520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459"/>
              </a:buClr>
              <a:buSzPts val="1800"/>
              <a:buFont typeface="Arial"/>
              <a:buChar char="•"/>
            </a:pPr>
            <a:r>
              <a:rPr b="0" i="0" lang="zh-CN" sz="18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rPr>
              <a:t>Huang et al.; Lee &amp; Gu; Mireles &amp; Bao; Zhang</a:t>
            </a:r>
            <a:endParaRPr b="0" i="0" sz="1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09550" lvl="0" marL="215900" marR="25400" rtl="0" algn="just">
              <a:lnSpc>
                <a:spcPct val="101400"/>
              </a:lnSpc>
              <a:spcBef>
                <a:spcPts val="1600"/>
              </a:spcBef>
              <a:spcAft>
                <a:spcPts val="0"/>
              </a:spcAft>
              <a:buClr>
                <a:srgbClr val="003459"/>
              </a:buClr>
              <a:buSzPts val="2100"/>
              <a:buFont typeface="Arial"/>
              <a:buChar char="•"/>
            </a:pPr>
            <a:r>
              <a:rPr b="0" i="0" lang="zh-CN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rPr>
              <a:t>Relatively few studies examining the implementation of 	DCMs or using DCMs as a tool for answering substantive 	questions about constructs of interest</a:t>
            </a:r>
            <a:endParaRPr b="0" i="0" sz="21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27000" lvl="1" marL="520700" marR="0" rtl="0" algn="just">
              <a:lnSpc>
                <a:spcPct val="117708"/>
              </a:lnSpc>
              <a:spcBef>
                <a:spcPts val="0"/>
              </a:spcBef>
              <a:spcAft>
                <a:spcPts val="0"/>
              </a:spcAft>
              <a:buClr>
                <a:srgbClr val="003459"/>
              </a:buClr>
              <a:buSzPts val="1800"/>
              <a:buFont typeface="Arial"/>
              <a:buChar char="•"/>
            </a:pPr>
            <a:r>
              <a:rPr b="0" i="0" lang="zh-CN" sz="18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rPr>
              <a:t>Lugu et al.</a:t>
            </a:r>
            <a:endParaRPr b="0" i="0" sz="1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